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The </a:t>
            </a:r>
            <a:r>
              <a:rPr lang="en-US" sz="6600" dirty="0" err="1" smtClean="0"/>
              <a:t>saxon</a:t>
            </a:r>
            <a:r>
              <a:rPr lang="en-US" sz="6600" dirty="0" smtClean="0"/>
              <a:t> genitive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Saksonski</a:t>
            </a:r>
            <a:r>
              <a:rPr lang="en-US" dirty="0" smtClean="0"/>
              <a:t> </a:t>
            </a:r>
            <a:r>
              <a:rPr lang="en-US" dirty="0" err="1" smtClean="0"/>
              <a:t>genitiv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0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43345"/>
            <a:ext cx="1034934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Saksonski</a:t>
            </a:r>
            <a:r>
              <a:rPr lang="en-US" sz="5400" dirty="0" smtClean="0"/>
              <a:t> </a:t>
            </a:r>
            <a:r>
              <a:rPr lang="en-US" sz="5400" dirty="0" err="1" smtClean="0"/>
              <a:t>genitiv</a:t>
            </a:r>
            <a:r>
              <a:rPr lang="en-US" sz="5400" dirty="0" smtClean="0"/>
              <a:t> </a:t>
            </a:r>
            <a:r>
              <a:rPr lang="en-US" sz="5400" dirty="0" err="1" smtClean="0"/>
              <a:t>koristimo</a:t>
            </a:r>
            <a:r>
              <a:rPr lang="en-US" sz="5400" dirty="0" smtClean="0"/>
              <a:t> </a:t>
            </a:r>
            <a:r>
              <a:rPr lang="en-US" sz="5400" dirty="0" err="1" smtClean="0"/>
              <a:t>kada</a:t>
            </a:r>
            <a:r>
              <a:rPr lang="en-US" sz="5400" dirty="0" smtClean="0"/>
              <a:t> ho</a:t>
            </a:r>
            <a:r>
              <a:rPr lang="sr-Latn-RS" sz="5400" dirty="0" smtClean="0"/>
              <a:t>ćemo da iskažemo neku </a:t>
            </a:r>
            <a:r>
              <a:rPr lang="sr-Latn-RS" sz="5400" dirty="0" smtClean="0">
                <a:solidFill>
                  <a:srgbClr val="00B050"/>
                </a:solidFill>
              </a:rPr>
              <a:t>pripadnost</a:t>
            </a:r>
            <a:r>
              <a:rPr lang="sr-Latn-RS" sz="5400" dirty="0" smtClean="0"/>
              <a:t> ili </a:t>
            </a:r>
            <a:r>
              <a:rPr lang="sr-Latn-RS" sz="5400" dirty="0" smtClean="0">
                <a:solidFill>
                  <a:srgbClr val="00B050"/>
                </a:solidFill>
              </a:rPr>
              <a:t>posedovanje</a:t>
            </a:r>
            <a:r>
              <a:rPr lang="sr-Latn-RS" sz="5400" dirty="0" smtClean="0"/>
              <a:t>. </a:t>
            </a:r>
          </a:p>
          <a:p>
            <a:r>
              <a:rPr lang="sr-Latn-RS" sz="5400" dirty="0" smtClean="0"/>
              <a:t>Do sada smo ovu gramatičku konstukciju nazivali </a:t>
            </a:r>
            <a:r>
              <a:rPr lang="sr-Latn-R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Prisvojno S</a:t>
            </a:r>
            <a:r>
              <a:rPr lang="sr-Latn-R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8707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43345"/>
            <a:ext cx="1034934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600" dirty="0" smtClean="0"/>
              <a:t>Saksonskim genitivom iskazujemo pripadnost tako što na imenicu dodajemo apostrof </a:t>
            </a:r>
            <a:r>
              <a:rPr lang="en-US" sz="6600" dirty="0" smtClean="0">
                <a:solidFill>
                  <a:srgbClr val="00B050"/>
                </a:solidFill>
              </a:rPr>
              <a:t>‘</a:t>
            </a:r>
            <a:r>
              <a:rPr lang="en-US" sz="6600" dirty="0" smtClean="0"/>
              <a:t> </a:t>
            </a:r>
            <a:r>
              <a:rPr lang="en-US" sz="6600" dirty="0" err="1" smtClean="0"/>
              <a:t>i</a:t>
            </a:r>
            <a:r>
              <a:rPr lang="en-US" sz="6600" dirty="0" smtClean="0"/>
              <a:t> </a:t>
            </a:r>
            <a:r>
              <a:rPr lang="en-US" sz="6600" dirty="0" err="1" smtClean="0"/>
              <a:t>nastavak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00B050"/>
                </a:solidFill>
              </a:rPr>
              <a:t>S</a:t>
            </a:r>
            <a:r>
              <a:rPr lang="sr-Latn-RS" sz="6600" dirty="0" smtClean="0"/>
              <a:t> </a:t>
            </a:r>
            <a:r>
              <a:rPr lang="en-US" sz="6600" dirty="0" smtClean="0"/>
              <a:t>.</a:t>
            </a:r>
          </a:p>
          <a:p>
            <a:endParaRPr lang="en-US" sz="6600" dirty="0"/>
          </a:p>
          <a:p>
            <a:r>
              <a:rPr lang="en-US" sz="6600" dirty="0" smtClean="0"/>
              <a:t>Ben</a:t>
            </a:r>
            <a:r>
              <a:rPr lang="en-US" sz="6600" dirty="0" smtClean="0">
                <a:solidFill>
                  <a:srgbClr val="00B050"/>
                </a:solidFill>
              </a:rPr>
              <a:t>’s</a:t>
            </a:r>
            <a:r>
              <a:rPr lang="en-US" sz="6600" dirty="0" smtClean="0"/>
              <a:t> book – </a:t>
            </a:r>
            <a:r>
              <a:rPr lang="en-US" sz="6600" dirty="0" err="1" smtClean="0"/>
              <a:t>Benova</a:t>
            </a:r>
            <a:r>
              <a:rPr lang="en-US" sz="6600" dirty="0" smtClean="0"/>
              <a:t> </a:t>
            </a:r>
            <a:r>
              <a:rPr lang="en-US" sz="6600" dirty="0" err="1" smtClean="0"/>
              <a:t>knjiga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357365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5454" y="180109"/>
            <a:ext cx="1034934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Ako</a:t>
            </a:r>
            <a:r>
              <a:rPr lang="en-US" sz="5400" dirty="0" smtClean="0"/>
              <a:t> je </a:t>
            </a:r>
            <a:r>
              <a:rPr lang="en-US" sz="5400" dirty="0" err="1" smtClean="0"/>
              <a:t>imenica</a:t>
            </a:r>
            <a:r>
              <a:rPr lang="en-US" sz="5400" dirty="0" smtClean="0"/>
              <a:t> u </a:t>
            </a:r>
            <a:r>
              <a:rPr lang="en-US" sz="5400" dirty="0" err="1" smtClean="0"/>
              <a:t>mno</a:t>
            </a:r>
            <a:r>
              <a:rPr lang="sr-Latn-RS" sz="5400" dirty="0" smtClean="0"/>
              <a:t>žini, ona se uglavnom već završava na </a:t>
            </a:r>
            <a:r>
              <a:rPr lang="sr-Latn-RS" sz="5400" dirty="0" smtClean="0">
                <a:solidFill>
                  <a:srgbClr val="00B050"/>
                </a:solidFill>
              </a:rPr>
              <a:t>S</a:t>
            </a:r>
            <a:r>
              <a:rPr lang="sr-Latn-RS" sz="5400" dirty="0" smtClean="0"/>
              <a:t>. U tom slučaju dodajemo samo </a:t>
            </a:r>
            <a:r>
              <a:rPr lang="sr-Latn-RS" sz="5400" dirty="0" smtClean="0">
                <a:solidFill>
                  <a:srgbClr val="00B050"/>
                </a:solidFill>
              </a:rPr>
              <a:t>apostrof</a:t>
            </a:r>
            <a:r>
              <a:rPr lang="sr-Latn-RS" sz="5400" dirty="0" smtClean="0"/>
              <a:t> na tu imenicu kako bi iskazali pripadnost.</a:t>
            </a:r>
          </a:p>
          <a:p>
            <a:endParaRPr lang="sr-Latn-RS" sz="5400" dirty="0"/>
          </a:p>
          <a:p>
            <a:r>
              <a:rPr lang="en-US" sz="5400" dirty="0" smtClean="0"/>
              <a:t>Our</a:t>
            </a:r>
            <a:r>
              <a:rPr lang="sr-Latn-RS" sz="5400" dirty="0" smtClean="0"/>
              <a:t> girls</a:t>
            </a:r>
            <a:r>
              <a:rPr lang="en-US" sz="5400" dirty="0" smtClean="0">
                <a:solidFill>
                  <a:srgbClr val="00B050"/>
                </a:solidFill>
              </a:rPr>
              <a:t>’</a:t>
            </a:r>
            <a:r>
              <a:rPr lang="en-US" sz="5400" dirty="0" smtClean="0"/>
              <a:t> room </a:t>
            </a:r>
            <a:r>
              <a:rPr lang="sr-Latn-RS" sz="5400" dirty="0" smtClean="0"/>
              <a:t>– soba naših devojčica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734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180109"/>
            <a:ext cx="1034934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5400" dirty="0" smtClean="0"/>
              <a:t>Kod imenica koje su u množini, a ne završavaju se na S (nepravilna množina), opet dodajemo </a:t>
            </a:r>
            <a:r>
              <a:rPr lang="sr-Latn-RS" sz="5400" dirty="0" smtClean="0">
                <a:solidFill>
                  <a:srgbClr val="00B050"/>
                </a:solidFill>
              </a:rPr>
              <a:t>apostrof</a:t>
            </a:r>
            <a:r>
              <a:rPr lang="sr-Latn-RS" sz="5400" dirty="0" smtClean="0"/>
              <a:t> i nastavak </a:t>
            </a:r>
            <a:r>
              <a:rPr lang="sr-Latn-RS" sz="5400" dirty="0" smtClean="0">
                <a:solidFill>
                  <a:srgbClr val="00B050"/>
                </a:solidFill>
              </a:rPr>
              <a:t>S</a:t>
            </a:r>
            <a:r>
              <a:rPr lang="sr-Latn-RS" sz="5400" dirty="0" smtClean="0"/>
              <a:t>.</a:t>
            </a:r>
          </a:p>
          <a:p>
            <a:endParaRPr lang="sr-Latn-RS" sz="5400" dirty="0"/>
          </a:p>
          <a:p>
            <a:r>
              <a:rPr lang="sr-Latn-RS" sz="5400" dirty="0" smtClean="0"/>
              <a:t>Children</a:t>
            </a:r>
            <a:r>
              <a:rPr lang="en-US" sz="5400" dirty="0" smtClean="0">
                <a:solidFill>
                  <a:srgbClr val="00B050"/>
                </a:solidFill>
              </a:rPr>
              <a:t>’s</a:t>
            </a:r>
            <a:r>
              <a:rPr lang="en-US" sz="5400" dirty="0" smtClean="0"/>
              <a:t> toys </a:t>
            </a:r>
            <a:r>
              <a:rPr lang="sr-Latn-RS" sz="5400" dirty="0" smtClean="0"/>
              <a:t>– dečije igračke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12259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50</TotalTime>
  <Words>115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The saxon genitive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saxon genitive</dc:title>
  <dc:creator>Bojan Marinović</dc:creator>
  <cp:lastModifiedBy>Bojan Marinović</cp:lastModifiedBy>
  <cp:revision>4</cp:revision>
  <dcterms:created xsi:type="dcterms:W3CDTF">2020-09-21T14:59:42Z</dcterms:created>
  <dcterms:modified xsi:type="dcterms:W3CDTF">2020-09-21T15:50:00Z</dcterms:modified>
</cp:coreProperties>
</file>